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4">
  <p:sldMasterIdLst>
    <p:sldMasterId id="2147483659" r:id="rId1"/>
  </p:sldMasterIdLst>
  <p:notesMasterIdLst>
    <p:notesMasterId r:id="rId52"/>
  </p:notesMasterIdLst>
  <p:sldIdLst>
    <p:sldId id="256" r:id="rId2"/>
    <p:sldId id="275" r:id="rId3"/>
    <p:sldId id="259" r:id="rId4"/>
    <p:sldId id="260" r:id="rId5"/>
    <p:sldId id="274" r:id="rId6"/>
    <p:sldId id="308" r:id="rId7"/>
    <p:sldId id="309" r:id="rId8"/>
    <p:sldId id="310" r:id="rId9"/>
    <p:sldId id="311" r:id="rId10"/>
    <p:sldId id="272" r:id="rId11"/>
    <p:sldId id="307" r:id="rId12"/>
    <p:sldId id="312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76" r:id="rId21"/>
    <p:sldId id="313" r:id="rId22"/>
    <p:sldId id="285" r:id="rId23"/>
    <p:sldId id="318" r:id="rId24"/>
    <p:sldId id="286" r:id="rId25"/>
    <p:sldId id="284" r:id="rId26"/>
    <p:sldId id="314" r:id="rId27"/>
    <p:sldId id="288" r:id="rId28"/>
    <p:sldId id="289" r:id="rId29"/>
    <p:sldId id="290" r:id="rId30"/>
    <p:sldId id="294" r:id="rId31"/>
    <p:sldId id="291" r:id="rId32"/>
    <p:sldId id="295" r:id="rId33"/>
    <p:sldId id="293" r:id="rId34"/>
    <p:sldId id="292" r:id="rId35"/>
    <p:sldId id="287" r:id="rId36"/>
    <p:sldId id="315" r:id="rId37"/>
    <p:sldId id="297" r:id="rId38"/>
    <p:sldId id="298" r:id="rId39"/>
    <p:sldId id="299" r:id="rId40"/>
    <p:sldId id="300" r:id="rId41"/>
    <p:sldId id="302" r:id="rId42"/>
    <p:sldId id="303" r:id="rId43"/>
    <p:sldId id="304" r:id="rId44"/>
    <p:sldId id="296" r:id="rId45"/>
    <p:sldId id="316" r:id="rId46"/>
    <p:sldId id="305" r:id="rId47"/>
    <p:sldId id="306" r:id="rId48"/>
    <p:sldId id="317" r:id="rId49"/>
    <p:sldId id="265" r:id="rId50"/>
    <p:sldId id="266" r:id="rId51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53"/>
      <p:bold r:id="rId54"/>
      <p:italic r:id="rId55"/>
      <p:boldItalic r:id="rId5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64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font" Target="fonts/font3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1.fntdata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4.fntdata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1866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60D5E70-08A0-8BE9-8ECD-1DAAAF9E7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05EBF0F-42AE-6DC7-A755-D0DD613FFF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18DCAFAB-4FAD-0AEF-6C85-0E259A5283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05545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1A410D8-A7C6-B98A-9BE4-03E81C25A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F72713D-3034-B191-12AD-6C4421F1AD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C0CA12C-7AF3-9807-BA05-F9F1CD4AC1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41619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56B32B4-FAE5-FA51-ACF6-D9E943CA3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2674E90-232E-DF65-6823-F2D268DB5A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ACFC695-2405-26A2-74A7-6A5189C2D2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025585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9BCE1C5-DF47-C4D6-BCC5-218C56FEF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F504FAA-1760-F3A5-ED7A-7E2A96AA4C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11B82ACD-11B1-E4E1-527E-2F2B53A8A5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77123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6BDAD8E-77EE-1F37-613A-9EE3AD29C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EFDCE3A-05DD-55DE-302B-F3D18036FD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2FFF19A-2315-A213-B32E-067EAFCB73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5465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DBD732F-6F57-9ED2-B8F5-C34BECA85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6CE14FB-67DB-449B-06E3-3DEBB0CFAC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8F9FD1C-D2CE-B8A5-5350-1E68C823E2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529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4C37DD4-C320-7BFF-469E-7A614AA7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B416332-793A-E1DE-A157-F4C7CE23E5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AFA7942-E9C2-E953-9856-75BE4009C7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88556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167D61F-57F8-D66F-74C2-34B3706AB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90C9E24-7B4C-4FBA-83E2-944A56F77C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52E7FF6-4EC8-0248-46FA-59BE270F13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1072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F6D555C-96F3-85CE-964A-81905114C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BEBC979-9A66-8FB9-4EED-630379A90A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4C68CC-F56C-0069-29D1-A8B1EFAB28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12677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D129BAE-4916-FD6C-E854-518F1EEA3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A61D9AD-8DE2-083F-4A58-F496ADAEA4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9231809-31AB-237B-3B6B-0A22BD8A1A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1763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5853D7D-2A47-0B61-2EA2-BD068488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4372C26-9A74-E61F-7000-2E80643B7B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48BC47B-BA92-84C5-CA16-6032DC5E1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3909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A96CD8C-6E99-C050-7681-C364B3587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24635BE-6237-A063-7350-FD3AEED582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CA6716B-F6C2-0603-7192-F970ECB75B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378608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59FDC42-5409-BEFB-BCDC-C1C4DA9AD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B9DD10F-0C82-0AF0-FCE2-4738027CE8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EE92084-A00F-5A8B-6726-E87C630142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4325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35E0DBE-E33B-5CFE-610C-62455D127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EAACEEE-422E-D184-54DC-783E121C58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02AB043-2FF5-5188-CD22-4E938BC4CA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27751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B285851-C8EB-0FE7-12E8-781E24D50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99F9C61-DF55-0ACB-7DC3-B123740565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6788503-BC4C-302D-84A9-60D404EA39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886472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865DCCF-7CDD-8FB2-C4C8-E53063514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A1D5C1B-8793-2AD4-FDC5-3535FC1102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733C8B1-24F1-4F44-DC21-A7B1C68A42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35406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E8AE62A-0E73-2C8D-2E34-1CDA423FF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C13A7DF-52EB-EDC5-FDB2-32F1D5981C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7E74242-D42D-CB40-EC80-DDF44D8076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18162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373E984-B79F-E5B5-2BB6-371529902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14243D6-F901-DEC4-B71C-A3B0AF43FD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77F1341-0E63-2ACE-6C82-BD5ACB2991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61538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909679B-3316-0F63-0F15-9DE4B4C2B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C1D2033-4754-BAD6-4643-64CD3EF334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D0F6747-B455-7D3B-1552-595C8D5797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44341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850417D-F9A2-A1AC-FE08-BBC9BA0E5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7B742A5-9598-1137-E75C-D25F2C61BB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F4E28D0-17B0-4A8B-9996-08B6D7C260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1706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1FF8B62-942D-A0FE-6E78-3C5A89811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8054335-F8E7-EE2C-75ED-AFCF468E21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67BE572-DE98-C3E2-3A28-A897EE1A9D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888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82BE8B5-0665-D077-EDB9-A1D7BFEA8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DDBD0E2-F8D6-EE79-5884-75D91069D6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9363081-A115-AEEB-AB2C-3723855B9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74624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CDC4C32-767C-3A06-68DA-F9C547EA5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C75861D-1A9A-AFFE-1D6B-F8609BA5F5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E8602BF-238B-6782-EE5D-336E2D33A3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46532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31DC466-E058-B97C-5765-0EFD250A1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C414112-D71F-9455-ED88-114966AEB3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874FA69-BE22-8996-A9B0-C3688065E2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48678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D8C70A4-1D7D-A750-98CB-4D11BAC61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895FA73-95CD-1360-1365-0B98C75258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F9B7E41-9244-BF83-B922-5E262739C2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4589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263CE3A-6417-D287-E895-7E1EE6145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A65E4FD-3AE7-F538-4572-EA5146498E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9778CD9-2961-CEC0-13B5-3BB20A6A51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541394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7786DCF-8902-506B-70BD-9C1DD9A27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8197819-B9DB-E0D8-072C-6AB167FD3A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A2C1772-D554-DDD1-FD18-1EFB985D98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8316484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B8DB36E-8A73-ED99-8AEE-EB982FBFC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FD39AD4-CB4A-8170-0720-E4AAF40BF1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F428C9C-9E74-D79E-0DA3-6BDDCC73AA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50240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1667626-6E69-8E34-CD44-F868A5A3C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165CEE7-CC7C-2A8D-D01D-38BEA61A64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913DE99-A12B-4633-D888-D8B159F5B5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05237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CDD23E2-913D-1EAF-8172-44391363F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AD386F3-EB87-E31B-D421-1C1947FF09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EE0D76F-55D7-9A6F-6EE6-C74FA62FA8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8290865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261016D-EB09-779F-E893-34530644E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4F146C7-2054-E4D4-2696-98E8065307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25F9428-1C92-361D-0CA0-E6FB4113FC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86923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D5EE863-2FE4-83F6-ACA7-E20673223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3B48B82-212A-54FE-DABF-0A17460196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E0F5E6E-A1AD-A1FA-EB91-8A67947DEB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4381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6822289-9432-1897-4108-0A274D5F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B455073-F6E5-9462-5966-4DCD6508EE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D43887F-993A-484F-57FF-19B80ECB94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259620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EF861C1-3CC5-F8B7-B4F1-AC3E3C947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D2E4C2C-7876-20B0-8318-E3BAD6E233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355F100-2225-A762-AD75-3EF48EDE55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887520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0A3F08B-4F16-68F3-3089-8AC93802C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E721A47-92DA-E521-29D4-31893418C7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FF20E44-E54A-9F04-D3D1-7808A91049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329643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44957F8-D490-B355-F894-D368A8E8B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4005593-40A0-E834-5266-F86812E84C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7C0163B-8C0B-3B16-C9B6-FEE4FEFF5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503270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A768FB2-3BC5-682A-ADE9-16D68FF79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70D775B-8D36-16CB-25C4-D6784F0314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F40B96B-A06D-E642-1ABA-0397D60E09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926619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3C4E094-C0B3-2520-F834-C18A59CA1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4626602-9057-6508-52A2-035F5F8F69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3FCDD55-2FC8-1293-FD33-70E255CBF2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223424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7976D8A-2023-281B-7EE2-AE39C4C08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4E18729-AFA7-59CB-4B8E-0A302A54AE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2649DB4-63BC-25B9-1D00-F6E59BC42A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497147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107905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1EFE38F-8A8D-5E8A-5943-9A75C2417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3402170-8B32-B3DE-C027-E1B5260260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546C31C-584D-40DB-0390-8C6DB7D61B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288212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F8027D6-3B6E-9047-0453-75141D2C8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0D73F8F-8CB3-AF30-185D-17B8645110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C57AC7D-B6BD-E6F2-1889-20BB2A9DB4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560229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77035D8-1E42-75CF-8262-A0CDABE54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DE39A8E-A2DD-B43B-6BE8-35A7B9B7AA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1569FDA-4373-C58E-14D4-A5B0074233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4868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0E940E4-5309-27D2-0F79-7DD4A212B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023943F-29BB-6920-718A-BF0210DB6E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DEFDB74-5618-CE24-6644-078281BE0C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869315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8C86077-322A-481F-3189-9E6003DF2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047AECA-4E31-590B-AFC6-C775E603C5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E969B2C-4702-EF63-F989-9BDBFEA41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3042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B7C463B-2F5A-D315-D8BA-FD2EF3965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1CE6B3E-AD54-CCEC-8624-38EECF79F9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F2364DB-BA3B-6841-579B-EB88789239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1570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D03F3B2-98F4-3B29-C21C-5A63A1AFC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F63DA32-31D3-B6C1-C587-569F6E119B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29F606D-3466-ADFD-9800-EACAE8124D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1930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256D9D-8562-69C1-7007-913B44A33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F0AEFB5-BCB5-F5B0-DF62-6A387B0544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7F58D1D-8B01-B909-C656-20249BAB64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190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9271CC9-4AF8-D123-9BF0-E569F4EF5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9F521C5-EF5D-C537-6425-C49350E4D3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2D0138D-031F-A1CF-74A6-C067534F05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9240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260909" y="1483875"/>
            <a:ext cx="5666364" cy="1708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BEM VINDOS</a:t>
            </a:r>
            <a:endParaRPr sz="60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8DCCA09-CEEE-12DE-0B32-B98BC7CF0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DC79651-5594-B7B4-47F7-3CE8B87BA06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8928D45-17A0-8ADD-2945-250E97BD30A3}"/>
              </a:ext>
            </a:extLst>
          </p:cNvPr>
          <p:cNvSpPr txBox="1"/>
          <p:nvPr/>
        </p:nvSpPr>
        <p:spPr>
          <a:xfrm>
            <a:off x="86628" y="88826"/>
            <a:ext cx="8614609" cy="2673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FUNDEB e suas complementações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Avaliação dos Indicadores das políticas públicas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D2CDA92-56C2-5EF8-9C5F-B7F4C65F7225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050848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D4398B1-F667-361E-0462-671C731DA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D2C504C-E33F-DCBD-8CFA-77DC9CFEC44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78C70CD-66D9-0554-058E-9F17F807DB44}"/>
              </a:ext>
            </a:extLst>
          </p:cNvPr>
          <p:cNvSpPr txBox="1"/>
          <p:nvPr/>
        </p:nvSpPr>
        <p:spPr>
          <a:xfrm>
            <a:off x="86628" y="88826"/>
            <a:ext cx="8614609" cy="2373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FF"/>
                </a:solidFill>
              </a:rPr>
              <a:t>“Educação não é gasto — é legado.”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FF"/>
                </a:solidFill>
              </a:rPr>
              <a:t>“Se não chega na sala de aula, não conta.”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FF"/>
                </a:solidFill>
              </a:rPr>
              <a:t>“Critério técnico não é detalhe: é proteção.”</a:t>
            </a:r>
            <a:endParaRPr lang="pt-BR" sz="2000" kern="100" dirty="0">
              <a:solidFill>
                <a:srgbClr val="0000FF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7FB9377-8E26-A899-7DE7-AB70D8B32F2A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629756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F49E383-5297-894D-4E6D-23FD7DC70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B6CC579-873B-1C33-940F-98A372B3DAC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75C55E5-89A8-8AF5-507E-45CFD37ADCEA}"/>
              </a:ext>
            </a:extLst>
          </p:cNvPr>
          <p:cNvSpPr txBox="1"/>
          <p:nvPr/>
        </p:nvSpPr>
        <p:spPr>
          <a:xfrm>
            <a:off x="86628" y="88826"/>
            <a:ext cx="8614609" cy="3756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exigência constitucional de que entes federados (municípios, estados, DF) </a:t>
            </a:r>
            <a:r>
              <a:rPr lang="pt-BR" sz="24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apliquem um mínimo em educação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 prevista no art. 212 da Constituição Federal/1988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 regulamentada também pela legislação correlata.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Esse mínimo corresponde a </a:t>
            </a:r>
            <a:r>
              <a:rPr lang="pt-BR" sz="2400" b="1" u="sng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25% da receita resultante de impostos e transferências constitucionais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/legais.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Observar a Lei Federal nº 9394/1996 (LDB)</a:t>
            </a: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D0BA9B3D-A1C4-E5EF-FF27-FC313BAEDDCB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867892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F7B0186-3FE9-F5FF-B507-2006B7C24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D47DA7E-E672-07DC-3FF4-32090AE9E5F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34F4794-70D0-CB20-EBB5-953D967037D8}"/>
              </a:ext>
            </a:extLst>
          </p:cNvPr>
          <p:cNvSpPr txBox="1"/>
          <p:nvPr/>
        </p:nvSpPr>
        <p:spPr>
          <a:xfrm>
            <a:off x="86628" y="88826"/>
            <a:ext cx="8614609" cy="2863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prática contábil </a:t>
            </a:r>
            <a:r>
              <a:rPr lang="pt-BR" sz="24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exige distinção clara entre despesas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“manutenção e desenvolvimento do ensino (MDE)” e outras despesas.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Gastos fora dessa natureza não podem ser computados para atingir o mínimo. 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FA479BB3-93FF-2781-0505-8C240F688B03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832034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6FDABC1-53E4-693B-5F53-62068DB61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73878B5-FCBE-D45E-7F77-6BFB7502395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B985E26-28A2-8BBF-E7FE-B9ACF718FDA5}"/>
              </a:ext>
            </a:extLst>
          </p:cNvPr>
          <p:cNvSpPr txBox="1"/>
          <p:nvPr/>
        </p:nvSpPr>
        <p:spPr>
          <a:xfrm>
            <a:off x="86628" y="88826"/>
            <a:ext cx="8614609" cy="3361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Portanto, a gestão contábil pública </a:t>
            </a:r>
            <a:r>
              <a:rPr lang="pt-BR" sz="24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 assegurar que empenhos, liquidações e pagamentos estejam corretamente classificados como MDE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 que o montante aplicado acompanhe a receita tributária líquida do ente.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E12F74E-8800-B7B2-A6CC-C6B248DEFCDF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67660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746E398-729D-D86C-FB8E-5B0F86AFC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1A2379A-4386-B49F-6984-820DE2E0B86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26441FF-EB5B-0990-6510-3E5EAD199C26}"/>
              </a:ext>
            </a:extLst>
          </p:cNvPr>
          <p:cNvSpPr txBox="1"/>
          <p:nvPr/>
        </p:nvSpPr>
        <p:spPr>
          <a:xfrm>
            <a:off x="86628" y="88826"/>
            <a:ext cx="8614609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Fontes de Recursos da Educação – Municípios  </a:t>
            </a: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Conforme art. 212 da Constituição: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(MDE – 25%)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Receita de Impostos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IPTU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ITBI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IRRF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Transferências Vinculadas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Cota-parte do ICMS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Cota-parte do IPVA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Cota-parte do ITR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Cota-parte do FPM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70387E-836E-5F9E-3E88-BE09AB142040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589925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339EFD3-129E-17D8-5466-BEC44F1CB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2B78770-A903-CC55-7E5C-F3033829BCE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AD3C729-DE7D-DB6A-FDAE-DDCDC0ED0B57}"/>
              </a:ext>
            </a:extLst>
          </p:cNvPr>
          <p:cNvSpPr txBox="1"/>
          <p:nvPr/>
        </p:nvSpPr>
        <p:spPr>
          <a:xfrm>
            <a:off x="86628" y="88826"/>
            <a:ext cx="8614609" cy="4431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Fontes de Recursos da Educação – Municípios </a:t>
            </a: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FUNDEB – Fundo de Manutenção e Desenvolvimento da Educação Básica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(EC 108/2020 e Lei 14.113/2020)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Fontes Estaduais e Municipais que formam o FUNDEB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20% de: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ICMS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IPVA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ITCMD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ITR (cota municipal)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FPE (quota estadual)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FPM (quota municipal)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IPI–Exportação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Compensações financeiras (Lei Kandir / LC 87)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Outras receitas definidas pela lei do FUNDEB</a:t>
            </a: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459E97F-54A1-D6EF-B312-2498D6264BD5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3F79B7F2-76A9-94C5-D081-5454A0E75B0C}"/>
              </a:ext>
            </a:extLst>
          </p:cNvPr>
          <p:cNvSpPr/>
          <p:nvPr/>
        </p:nvSpPr>
        <p:spPr>
          <a:xfrm>
            <a:off x="3171524" y="1854668"/>
            <a:ext cx="2800952" cy="19242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t-BR" sz="2000" b="1" dirty="0">
                <a:ln/>
                <a:solidFill>
                  <a:srgbClr val="FF0000"/>
                </a:solidFill>
              </a:rPr>
              <a:t>O valor que o Município receberá, será com base no </a:t>
            </a:r>
            <a:r>
              <a:rPr lang="pt-BR" sz="2800" dirty="0">
                <a:ln/>
                <a:solidFill>
                  <a:srgbClr val="FF0000"/>
                </a:solidFill>
                <a:highlight>
                  <a:srgbClr val="FFFF00"/>
                </a:highlight>
              </a:rPr>
              <a:t>número de matrículas</a:t>
            </a:r>
            <a:r>
              <a:rPr lang="pt-BR" sz="2800" b="1" dirty="0">
                <a:ln/>
                <a:solidFill>
                  <a:srgbClr val="FF0000"/>
                </a:solidFill>
                <a:highlight>
                  <a:srgbClr val="FFFF00"/>
                </a:highlight>
              </a:rPr>
              <a:t>  </a:t>
            </a:r>
            <a:endParaRPr lang="pt-BR" sz="2000" b="1" dirty="0">
              <a:ln/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78743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061CA23-1653-D450-9033-B0CB45BF4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5D78CF4-751B-C3CF-4396-9D77DEF438B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687F301-DA44-B2D8-8D58-66B4F8E379B3}"/>
              </a:ext>
            </a:extLst>
          </p:cNvPr>
          <p:cNvSpPr txBox="1"/>
          <p:nvPr/>
        </p:nvSpPr>
        <p:spPr>
          <a:xfrm>
            <a:off x="86628" y="88826"/>
            <a:ext cx="8614609" cy="3170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Fontes de Recursos da Educação – Municípios </a:t>
            </a: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Complementações da União ao FUNDEB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VAAF – Valor Aluno Ano Fundeb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VAAT – Valor Aluno Ano Total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VAAR – Valor Aluno Ano Resultado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Transferências Constitucionais ou Legais para Educação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Salário-Educação (FNDE)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Contribuição social incidente sobre a folha de pagamento.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Distribuição: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quota federal, estadual e municipal</a:t>
            </a:r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F3229547-54A1-2C05-A889-A0F046A5697E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71583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24DFF2A-F64F-36C6-C791-AEF76DBB4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61148A7-171F-7954-1A29-AC48D2DF2ED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83281ED-DB31-A3B2-14FD-F8043D1142B1}"/>
              </a:ext>
            </a:extLst>
          </p:cNvPr>
          <p:cNvSpPr txBox="1"/>
          <p:nvPr/>
        </p:nvSpPr>
        <p:spPr>
          <a:xfrm>
            <a:off x="86628" y="88826"/>
            <a:ext cx="8614609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Fontes de Recursos da Educação – Municípios </a:t>
            </a: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Programas do FNDE (Transferências Automáticas e Voluntárias)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PNAE (merenda escolar)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PNATE (transporte escolar)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Caminho da Escola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PDDE (dinheiro direto na escola)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(Planos de Ações Articuladas) – convênios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Convênios e Transferências Voluntárias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União (MEC/FNDE)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Governos Estaduais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Emendas parlamentares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Termos de compromisso para infraestrutura escolar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1FC9608E-489E-B208-1B73-D4B6031E8E32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189800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6BBE84AF-8D9F-18B6-AEEB-7DD49E2BF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7305BDC-7168-7992-C697-C1FC4F528C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C48C5BC-AE6B-D496-D9AF-A8394CD557CD}"/>
              </a:ext>
            </a:extLst>
          </p:cNvPr>
          <p:cNvSpPr txBox="1"/>
          <p:nvPr/>
        </p:nvSpPr>
        <p:spPr>
          <a:xfrm>
            <a:off x="86628" y="88826"/>
            <a:ext cx="8614609" cy="4596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Aplicação mínima na educação básica</a:t>
            </a: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Fontes de Recursos da Educação – Municípios </a:t>
            </a:r>
          </a:p>
          <a:p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Receitas Próprias da Educação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Receitas de serviços prestados (ex.: aluguéis de espaços escolares)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Receitas de aplicações financeiras dos Fundos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Receitas patrimoniais das instituições educacionais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Outras Fontes Específicas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Recursos de multas ou indenizações destinados a fundos municipais de educação (quando legislação local prevê)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Parcerias público-privadas (PPP) ou contratos de gestão (nunca para FUNDEB, apenas para MDE quando permitido)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Doações privadas ou cooperação internacional</a:t>
            </a: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1A3BAEC1-7150-6734-1EA2-347A2C3132EA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1870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9753842-8492-FB44-109F-00595902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21C13C3F-5DD9-2530-7EE8-AC4F6548F5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270E534-97A1-52BD-C95A-DB780BCFF97E}"/>
              </a:ext>
            </a:extLst>
          </p:cNvPr>
          <p:cNvSpPr txBox="1"/>
          <p:nvPr/>
        </p:nvSpPr>
        <p:spPr>
          <a:xfrm>
            <a:off x="385010" y="1376414"/>
            <a:ext cx="7093819" cy="1809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600" b="1" dirty="0">
                <a:solidFill>
                  <a:srgbClr val="0000FF"/>
                </a:solidFill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SEMINÁRIO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b="1" dirty="0">
                <a:solidFill>
                  <a:srgbClr val="FF66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ENCERRAMENTO DO EXERCÍCIO MUNICIPAL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CUIDADOS E CORREÇÕES</a:t>
            </a:r>
            <a:endParaRPr lang="pt-BR" sz="36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7391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794E917-5CF4-49B6-538B-923F8EC3E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6CC20E8-8C83-CD94-3099-B5A7F8C9CB1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1897771-5823-B213-509B-20DCA22426B8}"/>
              </a:ext>
            </a:extLst>
          </p:cNvPr>
          <p:cNvSpPr txBox="1"/>
          <p:nvPr/>
        </p:nvSpPr>
        <p:spPr>
          <a:xfrm>
            <a:off x="86628" y="88826"/>
            <a:ext cx="8614609" cy="378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FUNDEB e suas complementações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FF"/>
                </a:solidFill>
              </a:rPr>
              <a:t>“O coração financeiro da Educação Básica.”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FF"/>
                </a:solidFill>
              </a:rPr>
              <a:t>“Quem precisa mais recebe mais — quem entrega mais recebe melhor.”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FF"/>
                </a:solidFill>
              </a:rPr>
              <a:t>“Mais recurso. Mais responsabilidade. Mais resultado.”</a:t>
            </a:r>
            <a:endParaRPr lang="pt-BR" sz="2000" b="1" kern="100" dirty="0">
              <a:solidFill>
                <a:srgbClr val="0000FF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7EA8ACC1-0A41-1A0A-9F1C-03EDE826AA94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896281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51C9A09-B20D-9102-6D43-2DA338E68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27A442D-E123-3649-7E8C-EC37E16E7A6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72381B5-04B9-1674-DA1E-6BFC6B2D8AC5}"/>
              </a:ext>
            </a:extLst>
          </p:cNvPr>
          <p:cNvSpPr txBox="1"/>
          <p:nvPr/>
        </p:nvSpPr>
        <p:spPr>
          <a:xfrm>
            <a:off x="86628" y="88826"/>
            <a:ext cx="8614609" cy="4431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FUNDEB e suas complementações</a:t>
            </a: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Foi instituído pela Emenda Constitucional 108/2020 e regulamentado pela Lei 14.113/2020. Ele tornou permanente o financiamento da educação básica por meio de fundo redistributivo. 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composição do Fundo, no âmbito de estados, DF e municípios, contempla </a:t>
            </a:r>
            <a:r>
              <a:rPr lang="pt-BR" sz="18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20% das receitas de impostos e transferências definidas </a:t>
            </a:r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constitucionalmente. 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União complementa os recursos dos estados/municípios, para garantir um valor mínimo por aluno, a complementação da União cresce gradualmente até atingir 23% do total do Fundo em 2026. 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Quanto à destinação, a Lei 14.113/2020 estabelece que, do total dos recursos dos Fundos, pelo menos 70% sejam destinados à </a:t>
            </a:r>
            <a:r>
              <a:rPr lang="pt-BR" sz="1800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remuneração dos profissionais da educação básica em efetivo exercício</a:t>
            </a:r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pt-BR" sz="1000" kern="100" dirty="0">
              <a:highlight>
                <a:srgbClr val="C0C0C0"/>
              </a:highlight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Observe a Lei Federal 9394/1996</a:t>
            </a:r>
          </a:p>
          <a:p>
            <a:pPr algn="just"/>
            <a:r>
              <a:rPr lang="pt-BR" sz="1800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61 - Profissionais da educação básica</a:t>
            </a:r>
            <a:endParaRPr lang="pt-BR" sz="1800" kern="100" dirty="0">
              <a:effectLst/>
              <a:highlight>
                <a:srgbClr val="C0C0C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0CF6CE8-53FF-1A18-A298-44B2CB13EE62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048348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76AFD7A-97CC-D593-1A1B-7F69EA97C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DFFFF2D-CB56-172E-52EC-B4386B9A31E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99C1115-9C3B-DBEA-7A77-7F31B7572B59}"/>
              </a:ext>
            </a:extLst>
          </p:cNvPr>
          <p:cNvSpPr txBox="1"/>
          <p:nvPr/>
        </p:nvSpPr>
        <p:spPr>
          <a:xfrm>
            <a:off x="86628" y="88826"/>
            <a:ext cx="8614609" cy="3046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FUNDEB e suas complementações</a:t>
            </a: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restante </a:t>
            </a:r>
            <a:r>
              <a:rPr lang="pt-BR" sz="18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pode ser usado para outras despesas de manutenção e desenvolvimento do ensino básico </a:t>
            </a:r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(infraestrutura, materiais, pedagogia, administração escolar), desde que observadas as regras de vedação (por exemplo: não pode usar Fundeb para aposentadoria/pensões, nem para garantir contrapartida de operações de crédito).</a:t>
            </a:r>
          </a:p>
          <a:p>
            <a:pPr algn="just"/>
            <a:endParaRPr lang="pt-BR" sz="1800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Observe a Lei Federal 9394/1996 (LDB)</a:t>
            </a:r>
          </a:p>
          <a:p>
            <a:pPr algn="just"/>
            <a:r>
              <a:rPr lang="pt-BR" sz="1800" kern="100" dirty="0"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70 –Tudo Pode</a:t>
            </a:r>
          </a:p>
          <a:p>
            <a:pPr algn="just"/>
            <a:r>
              <a:rPr lang="pt-BR" sz="1800" kern="100" dirty="0"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71 – Nada Pode</a:t>
            </a:r>
            <a:endParaRPr lang="pt-BR" sz="1800" kern="100" dirty="0">
              <a:effectLst/>
              <a:highlight>
                <a:srgbClr val="C0C0C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9F43BC9-14EC-20DF-5443-DB2907C43DCD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520116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B0654A5-7D50-CCF9-43A6-3F17DE6FF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0748A65-F72F-7422-0E71-CAA4AE1472F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AA3DB1C-1AB4-4518-2F87-9EAB95D1999E}"/>
              </a:ext>
            </a:extLst>
          </p:cNvPr>
          <p:cNvSpPr txBox="1"/>
          <p:nvPr/>
        </p:nvSpPr>
        <p:spPr>
          <a:xfrm>
            <a:off x="86628" y="88826"/>
            <a:ext cx="8614609" cy="4247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FUNDEB e suas complementações</a:t>
            </a:r>
          </a:p>
          <a:p>
            <a:pPr algn="just"/>
            <a:r>
              <a:rPr lang="pt-BR" sz="2400" dirty="0"/>
              <a:t>O FUNDEB recebe três complementações da União: </a:t>
            </a:r>
            <a:r>
              <a:rPr lang="pt-BR" sz="2400" b="1" dirty="0"/>
              <a:t>VAAF</a:t>
            </a:r>
            <a:r>
              <a:rPr lang="pt-BR" sz="2400" dirty="0"/>
              <a:t>, que garante um valor mínimo por aluno nos estados com menor capacidade; </a:t>
            </a:r>
            <a:r>
              <a:rPr lang="pt-BR" sz="2400" b="1" dirty="0"/>
              <a:t>VAAT</a:t>
            </a:r>
            <a:r>
              <a:rPr lang="pt-BR" sz="2400" dirty="0"/>
              <a:t>, que considera todas as receitas da educação para promover maior equidade entre municípios; e </a:t>
            </a:r>
            <a:r>
              <a:rPr lang="pt-BR" sz="2400" b="1" dirty="0"/>
              <a:t>VAAR</a:t>
            </a:r>
            <a:r>
              <a:rPr lang="pt-BR" sz="2400" dirty="0"/>
              <a:t>, que premia resultados e boas práticas de gestão e aprendizagem. A participação federal será de </a:t>
            </a:r>
            <a:r>
              <a:rPr lang="pt-BR" sz="2400" b="1" dirty="0"/>
              <a:t>23% em 2026</a:t>
            </a:r>
            <a:r>
              <a:rPr lang="pt-BR" sz="2400" dirty="0"/>
              <a:t>, fortalecendo a redistribuição e a qualidade da educação básica. </a:t>
            </a:r>
          </a:p>
          <a:p>
            <a:pPr algn="just"/>
            <a:r>
              <a:rPr lang="pt-BR" sz="2400" dirty="0"/>
              <a:t>Equilibram recursos, reduzem desigualdades e incentivam melhoria contínua.</a:t>
            </a:r>
            <a:endParaRPr lang="pt-BR" sz="1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D3079C22-CE7D-413C-96BA-BED0B1E5FD5E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76230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6D85C24-809C-8A22-ADF0-5B3E32F36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7EBCFA4-A772-88C9-ADB8-F06EA809500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3D63CD9-54C4-8427-0DAB-01F826D83217}"/>
              </a:ext>
            </a:extLst>
          </p:cNvPr>
          <p:cNvSpPr txBox="1"/>
          <p:nvPr/>
        </p:nvSpPr>
        <p:spPr>
          <a:xfrm>
            <a:off x="86628" y="88826"/>
            <a:ext cx="8614609" cy="952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FUNDEB e suas complementações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Distribuição entre (VAAF, VAAT e VAAR)</a:t>
            </a:r>
            <a:endParaRPr lang="pt-BR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39AA5A40-8F4A-D93F-A641-71643C1A2FDB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513FA58-9E9F-317D-9EA7-91E7258CF0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198738"/>
              </p:ext>
            </p:extLst>
          </p:nvPr>
        </p:nvGraphicFramePr>
        <p:xfrm>
          <a:off x="86628" y="952901"/>
          <a:ext cx="8746220" cy="29742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9244">
                  <a:extLst>
                    <a:ext uri="{9D8B030D-6E8A-4147-A177-3AD203B41FA5}">
                      <a16:colId xmlns:a16="http://schemas.microsoft.com/office/drawing/2014/main" val="4197302824"/>
                    </a:ext>
                  </a:extLst>
                </a:gridCol>
                <a:gridCol w="1749244">
                  <a:extLst>
                    <a:ext uri="{9D8B030D-6E8A-4147-A177-3AD203B41FA5}">
                      <a16:colId xmlns:a16="http://schemas.microsoft.com/office/drawing/2014/main" val="4284682870"/>
                    </a:ext>
                  </a:extLst>
                </a:gridCol>
                <a:gridCol w="1749244">
                  <a:extLst>
                    <a:ext uri="{9D8B030D-6E8A-4147-A177-3AD203B41FA5}">
                      <a16:colId xmlns:a16="http://schemas.microsoft.com/office/drawing/2014/main" val="4223662399"/>
                    </a:ext>
                  </a:extLst>
                </a:gridCol>
                <a:gridCol w="1749244">
                  <a:extLst>
                    <a:ext uri="{9D8B030D-6E8A-4147-A177-3AD203B41FA5}">
                      <a16:colId xmlns:a16="http://schemas.microsoft.com/office/drawing/2014/main" val="2907633633"/>
                    </a:ext>
                  </a:extLst>
                </a:gridCol>
                <a:gridCol w="1749244">
                  <a:extLst>
                    <a:ext uri="{9D8B030D-6E8A-4147-A177-3AD203B41FA5}">
                      <a16:colId xmlns:a16="http://schemas.microsoft.com/office/drawing/2014/main" val="1741656252"/>
                    </a:ext>
                  </a:extLst>
                </a:gridCol>
              </a:tblGrid>
              <a:tr h="7286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VAAF (Valor Aluno Ano Fundeb)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VAAT (Valor Aluno Ano Total)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VAAR (Valor Aluno Ano Resultado)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Complementação Total da União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962406"/>
                  </a:ext>
                </a:extLst>
              </a:tr>
              <a:tr h="3742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404492"/>
                  </a:ext>
                </a:extLst>
              </a:tr>
              <a:tr h="3742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596015"/>
                  </a:ext>
                </a:extLst>
              </a:tr>
              <a:tr h="3742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6,25%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0,75%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936004"/>
                  </a:ext>
                </a:extLst>
              </a:tr>
              <a:tr h="3742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445831"/>
                  </a:ext>
                </a:extLst>
              </a:tr>
              <a:tr h="3742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941549"/>
                  </a:ext>
                </a:extLst>
              </a:tr>
              <a:tr h="3742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10,5%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23,0%</a:t>
                      </a:r>
                      <a:endParaRPr lang="pt-BR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04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0142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217E9565-0982-435E-ABCD-D09B3524D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3F8D534-6C87-07DE-64EA-5B1F0AFF927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DEA8280-CF3E-0889-161E-5F67D1C6F20C}"/>
              </a:ext>
            </a:extLst>
          </p:cNvPr>
          <p:cNvSpPr txBox="1"/>
          <p:nvPr/>
        </p:nvSpPr>
        <p:spPr>
          <a:xfrm>
            <a:off x="86628" y="88826"/>
            <a:ext cx="8614609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just"/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financiamento mínimo obrigatório para saúde pública está regulado pela Lei Complementar 141/2012, que operacionaliza o disposto no § 3º do art. 198 da Constituição Federal. </a:t>
            </a:r>
          </a:p>
          <a:p>
            <a:pPr algn="just"/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Essa lei determina que os Municípios e o DF </a:t>
            </a:r>
            <a:r>
              <a:rPr lang="pt-BR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apliquem anualmente pelo menos 15% da arrecadação de impostos e transferências municipais em “ações e serviços públicos de saúde (ASPS)”.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FE8DA5D9-4BF9-590D-77BC-59E0590C1FB3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419619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769BBC1-A39D-4B60-609B-3847909C3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7F1E1A5-BDF9-43C5-A75F-7B7C52DD7F6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92D85A8-0613-1DB4-4989-6905A11D11FD}"/>
              </a:ext>
            </a:extLst>
          </p:cNvPr>
          <p:cNvSpPr txBox="1"/>
          <p:nvPr/>
        </p:nvSpPr>
        <p:spPr>
          <a:xfrm>
            <a:off x="86628" y="88826"/>
            <a:ext cx="8614609" cy="378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FF"/>
                </a:solidFill>
              </a:rPr>
              <a:t>“Saúde não falha sozinho — e nunca pode falhar.”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FF"/>
                </a:solidFill>
              </a:rPr>
              <a:t>“O gasto certo salva vidas — o gasto errado compromete o sistema.”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FF"/>
                </a:solidFill>
              </a:rPr>
              <a:t>“Saúde se financia com rigor. Se executa com precisão.”</a:t>
            </a:r>
            <a:endParaRPr lang="pt-BR" sz="2000" b="1" kern="100" dirty="0">
              <a:solidFill>
                <a:srgbClr val="0000FF"/>
              </a:solidFill>
              <a:effectLst/>
              <a:highlight>
                <a:srgbClr val="C0C0C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99614AB-DFC4-C250-3A64-C57E8E742B68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5820322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289546AD-DF62-1B3D-CA9B-C40E07754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236BDC9-9151-DCF6-65D0-6AD7BBE7A95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AF3F3C2-A71A-C249-666A-8F6C29067300}"/>
              </a:ext>
            </a:extLst>
          </p:cNvPr>
          <p:cNvSpPr txBox="1"/>
          <p:nvPr/>
        </p:nvSpPr>
        <p:spPr>
          <a:xfrm>
            <a:off x="86628" y="88826"/>
            <a:ext cx="8614609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just"/>
            <a:r>
              <a:rPr lang="pt-BR" sz="24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despesas válidas para compor esse mínimo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são aquelas </a:t>
            </a: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definidas como ASPS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pt-BR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promoção, proteção e recuperação da saúde, incluindo atenção básica, vigilância em saúde, ações de saúde coletiva, etc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pt-BR" sz="2400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lei também veda que sejam computadas como ASPS 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despesas não finalísticas da saúde, por exemplo: aposentadorias/pensões de servidores, limpeza urbana, saneamento (quando não configuram ação de saúde direta), merenda escolar, entre outras. 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18F8DECB-DDBB-DF69-5811-7A79FFB250DB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1131168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048BF04-C4ED-3637-2BD1-011EDAEFA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0B02BC0-1600-1402-EC67-66E23F9DDEC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98CD629-6CF7-A241-8C79-A9527AD9EAE4}"/>
              </a:ext>
            </a:extLst>
          </p:cNvPr>
          <p:cNvSpPr txBox="1"/>
          <p:nvPr/>
        </p:nvSpPr>
        <p:spPr>
          <a:xfrm>
            <a:off x="86628" y="88826"/>
            <a:ext cx="8614609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just"/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controle contábil e orçamentário </a:t>
            </a:r>
            <a:r>
              <a:rPr lang="pt-BR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exige que os gestores registrem essas despesas corretamente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evitando classificações indevidas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 utilizem os recursos de fundos de saúde, conforme exigido pela lei. 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AEF11D7-D677-BC6A-3423-3F80ADAAC7B5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9446206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EBF6ADD-866C-03CE-CF2C-4FAEE3259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18D50D0-83D8-FFD2-C1F4-829ECC07617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9C6E239-528D-043E-3E57-5E37B006B4F6}"/>
              </a:ext>
            </a:extLst>
          </p:cNvPr>
          <p:cNvSpPr txBox="1"/>
          <p:nvPr/>
        </p:nvSpPr>
        <p:spPr>
          <a:xfrm>
            <a:off x="86628" y="88826"/>
            <a:ext cx="8614609" cy="4262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ctr"/>
            <a:r>
              <a:rPr lang="pt-BR" sz="2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COMPOSIÇÃO DA RECEITA PARA SAÚDE – 15%</a:t>
            </a:r>
            <a:endParaRPr lang="pt-BR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7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RECEITA DE IMPOSTOS </a:t>
            </a:r>
            <a:endParaRPr lang="pt-BR" sz="1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IPTU</a:t>
            </a: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ITBI</a:t>
            </a: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</a:t>
            </a: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IRRF</a:t>
            </a:r>
          </a:p>
          <a:p>
            <a:pPr algn="just"/>
            <a:r>
              <a:rPr lang="pt-BR" sz="17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RECEITA DE TRANSFERÊNCIAS CONSTITUCIONAIS E LEGAIS </a:t>
            </a:r>
            <a:endParaRPr lang="pt-BR" sz="1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Cota-Parte FPM</a:t>
            </a: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Cota-Parte ITR</a:t>
            </a: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Cota-Parte IPVA</a:t>
            </a: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Cota-Parte ICMS</a:t>
            </a: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Cota-Parte IPI-Exportação</a:t>
            </a:r>
          </a:p>
          <a:p>
            <a:pPr algn="just"/>
            <a:r>
              <a:rPr lang="pt-BR" sz="1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Outras Transferências ou Compensações Financeiras Provenientes de Impostos e Transferências Constitucionais</a:t>
            </a: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5AAD606-4479-148D-CAA8-2F5F6071B795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096928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DFF3A35-57B1-914B-09E1-77B511032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1FA940AD-67EB-996C-059C-B2C55FDC97D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2580DAE-7B06-D74E-F63A-A32B0569D64E}"/>
              </a:ext>
            </a:extLst>
          </p:cNvPr>
          <p:cNvSpPr txBox="1"/>
          <p:nvPr/>
        </p:nvSpPr>
        <p:spPr>
          <a:xfrm>
            <a:off x="163630" y="2017782"/>
            <a:ext cx="7190071" cy="523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200" b="1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89F079A6-590D-3CB5-5C78-BCF60390A8B5}"/>
              </a:ext>
            </a:extLst>
          </p:cNvPr>
          <p:cNvSpPr txBox="1"/>
          <p:nvPr/>
        </p:nvSpPr>
        <p:spPr>
          <a:xfrm>
            <a:off x="2772075" y="2356323"/>
            <a:ext cx="5191807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Dia: 10/12/2025  Das 15:30h às 17h</a:t>
            </a:r>
          </a:p>
        </p:txBody>
      </p:sp>
    </p:spTree>
    <p:extLst>
      <p:ext uri="{BB962C8B-B14F-4D97-AF65-F5344CB8AC3E}">
        <p14:creationId xmlns:p14="http://schemas.microsoft.com/office/powerpoint/2010/main" val="35642698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1BF26DE-1033-045A-2E48-98ED118B6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D0BA15F-2B7D-B104-E4D7-FFE2F7AA38B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BC14E5F-FE7C-AB94-6D4C-E60CD862098E}"/>
              </a:ext>
            </a:extLst>
          </p:cNvPr>
          <p:cNvSpPr txBox="1"/>
          <p:nvPr/>
        </p:nvSpPr>
        <p:spPr>
          <a:xfrm>
            <a:off x="86628" y="88826"/>
            <a:ext cx="8614609" cy="2646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ctr"/>
            <a:r>
              <a:rPr lang="pt-BR" sz="2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COMPOSIÇÃO DA RECEITA PARA SAÚDE – 15%</a:t>
            </a:r>
          </a:p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Dívida Ativa, Multas e Juros</a:t>
            </a: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Valores arrecadados de cobranças tributárias, juros e atualização monetária aplicados aos tributos considerados na base de cálculo da saúde.</a:t>
            </a:r>
            <a:endParaRPr lang="pt-BR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pt-BR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7272F9A-07CE-3D47-2415-584E28512DF2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8584401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63D8833-2015-6288-3DD7-2B589A168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407EA68-5A3F-AC47-E199-09C83B21082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9EE12B3-1650-BA36-F542-6ADAF7E4B23A}"/>
              </a:ext>
            </a:extLst>
          </p:cNvPr>
          <p:cNvSpPr txBox="1"/>
          <p:nvPr/>
        </p:nvSpPr>
        <p:spPr>
          <a:xfrm>
            <a:off x="86628" y="88826"/>
            <a:ext cx="8614609" cy="430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ctr"/>
            <a:r>
              <a:rPr lang="pt-B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RECEITAS DE TRANSFERÊNCIAS PARA A SAÚDE</a:t>
            </a:r>
            <a:endParaRPr lang="pt-BR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Transferências Fundo a Fundo (Municípios)</a:t>
            </a:r>
            <a:endParaRPr lang="pt-B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Repasses do Fundo Nacional de Saúde (FNS) </a:t>
            </a:r>
          </a:p>
          <a:p>
            <a:pPr algn="just"/>
            <a:r>
              <a:rPr lang="pt-BR" sz="18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Blocos</a:t>
            </a:r>
          </a:p>
          <a:p>
            <a:pPr algn="just"/>
            <a:r>
              <a:rPr lang="pt-BR" sz="18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Estruturação da Rede de Serviços Públicos de Saúde</a:t>
            </a:r>
          </a:p>
          <a:p>
            <a:pPr algn="just"/>
            <a:r>
              <a:rPr lang="pt-BR" sz="18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Manutenção das Ações e Serviços Públicos de Saúde</a:t>
            </a:r>
          </a:p>
          <a:p>
            <a:pPr algn="just"/>
            <a:r>
              <a:rPr lang="pt-BR" sz="16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Grupo </a:t>
            </a: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Assistência Farmacêutica, Atenção de Média e Alta Complexidade Ambulatorial e Hospitalar, </a:t>
            </a:r>
            <a:r>
              <a:rPr lang="pt-BR" sz="18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Atenção Especializada, Atenção Primária, Gestão do Sus, Vigilância em Saúde</a:t>
            </a:r>
            <a:endParaRPr lang="pt-B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pt-BR" sz="18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Repasses do Fundo Estadual de Saúde (</a:t>
            </a:r>
            <a:r>
              <a:rPr lang="pt-BR" sz="180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FUNSAÚDE</a:t>
            </a:r>
            <a:r>
              <a:rPr lang="pt-BR" sz="18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Resoluções</a:t>
            </a:r>
          </a:p>
          <a:p>
            <a:pPr algn="just"/>
            <a:r>
              <a:rPr lang="pt-BR" sz="1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4D16970-544C-8854-0812-AB3AD275F31A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770598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D148B49-E0DE-8C0E-0F9F-206AD933E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EB0BDF3-80A9-ABA5-6595-41CCEC0CC9A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ADFC5C9-1133-E9A7-7698-0D3278B2D32B}"/>
              </a:ext>
            </a:extLst>
          </p:cNvPr>
          <p:cNvSpPr txBox="1"/>
          <p:nvPr/>
        </p:nvSpPr>
        <p:spPr>
          <a:xfrm>
            <a:off x="86628" y="88826"/>
            <a:ext cx="8614609" cy="196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ctr"/>
            <a:r>
              <a:rPr lang="pt-B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RECEITAS DE TRANSFERÊNCIAS PARA A SAÚDE</a:t>
            </a:r>
            <a:endParaRPr lang="pt-BR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Transferências Voluntárias</a:t>
            </a: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Convênios, contratos de repasse, emendas parlamentares, acordos específicos e recursos para programas temáticos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E91C0D7-EE64-6FA7-1E07-4BF481771473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711715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1AA3837-3916-510D-CF06-12FFDEB41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F6602B8-16CB-C8BC-3B08-DEBC5F0867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760CB69-E7E3-379A-6112-65D81764029B}"/>
              </a:ext>
            </a:extLst>
          </p:cNvPr>
          <p:cNvSpPr txBox="1"/>
          <p:nvPr/>
        </p:nvSpPr>
        <p:spPr>
          <a:xfrm>
            <a:off x="86628" y="88826"/>
            <a:ext cx="8614609" cy="2369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ctr"/>
            <a:r>
              <a:rPr lang="pt-BR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RECEITA DE OPERAÇÕES DE CRÉDITO INTERNAS E EXTERNAS VINCULADAS À SAÚDE</a:t>
            </a:r>
            <a:endParaRPr lang="pt-BR" sz="11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Operações de Crédito</a:t>
            </a:r>
            <a:endParaRPr lang="pt-BR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 casos permitidos, empréstimos destinados a investimentos em infraestrutura de saúde, equipamentos, informatização e unidades físicas (restrições impostas pela LRF).</a:t>
            </a:r>
          </a:p>
          <a:p>
            <a:pPr algn="just"/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D409EC6-6D18-79AD-F308-F6DF31958C3E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6940097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116C381-9BC2-9315-A1F8-C28DD2659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03816D2-6977-8D77-0592-EDE87757912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FF3ED7B6-D97C-D6F4-4B86-3155A47B6B7A}"/>
              </a:ext>
            </a:extLst>
          </p:cNvPr>
          <p:cNvSpPr txBox="1"/>
          <p:nvPr/>
        </p:nvSpPr>
        <p:spPr>
          <a:xfrm>
            <a:off x="86628" y="88826"/>
            <a:ext cx="8614609" cy="2562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Índice mínimo em ações de saúde</a:t>
            </a:r>
          </a:p>
          <a:p>
            <a:pPr algn="ctr"/>
            <a:r>
              <a:rPr lang="pt-BR" sz="2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OUTRAS DA RECEITA PARA SAÚDE</a:t>
            </a:r>
            <a:endParaRPr lang="pt-BR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Receitas Intraorçamentárias e Não Tributárias</a:t>
            </a:r>
            <a:endParaRPr lang="pt-BR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Receitas patrimoniais, receitas de serviços, taxas de fiscalização sanitária, aluguéis, aplicações financeiras, indenizações e outras receitas correntes vinculadas à saúde.</a:t>
            </a:r>
          </a:p>
          <a:p>
            <a:pPr algn="just"/>
            <a:r>
              <a:rPr lang="pt-BR" sz="105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105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0E2730-8474-2211-71E1-B2FDE13A0AE6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5402283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D77F4BF-9FEF-1CD9-7933-68C9F7A1C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AC8C54D-791F-D094-5BA3-C79377AE90C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E09CDEB-50CB-34D7-788C-9320F981D022}"/>
              </a:ext>
            </a:extLst>
          </p:cNvPr>
          <p:cNvSpPr txBox="1"/>
          <p:nvPr/>
        </p:nvSpPr>
        <p:spPr>
          <a:xfrm>
            <a:off x="86628" y="88826"/>
            <a:ext cx="8614609" cy="2373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FF"/>
                </a:solidFill>
              </a:rPr>
              <a:t>“A proteção social é o amparo que impede a queda.”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FF"/>
                </a:solidFill>
              </a:rPr>
              <a:t>“Política social não é esmola — é cidadania.”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FF"/>
                </a:solidFill>
              </a:rPr>
              <a:t>“O Estado fortalece; o Município transforma.”</a:t>
            </a:r>
            <a:endParaRPr lang="pt-BR" sz="2000" b="1" kern="100" dirty="0">
              <a:solidFill>
                <a:srgbClr val="0000FF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2A8B3798-051B-AEE8-50FD-7F2095A5B7D5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7541111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5F33C83-D9F0-2D6D-CCD1-F0323DDDD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B66C974-D831-B9B6-54AC-D280124C48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3594009-B401-8279-FA79-3B306BE5CAEC}"/>
              </a:ext>
            </a:extLst>
          </p:cNvPr>
          <p:cNvSpPr txBox="1"/>
          <p:nvPr/>
        </p:nvSpPr>
        <p:spPr>
          <a:xfrm>
            <a:off x="86628" y="88826"/>
            <a:ext cx="8614609" cy="3156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  <a:endParaRPr lang="pt-BR" sz="24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política de assistência social no Brasil está regulamentada pela Lei Orgânica da Assistência Social (LOAS) — SUAS (Sistema Único de Assistência Social) em articulação com a política nacional definida pela Lei 12.435/2011, </a:t>
            </a:r>
            <a:r>
              <a:rPr lang="pt-BR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estrutura e organiza os entes federados no financiamento compartilhado da assistência social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BF9DBA6-0A14-1821-2FD8-C4A75E65E19D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643685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766762E-1907-4470-B440-1D33E13F0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D2A441F-A0D7-D78C-4177-695A12D6640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9A9EDB2-91E4-5A3C-C137-7663D04B0302}"/>
              </a:ext>
            </a:extLst>
          </p:cNvPr>
          <p:cNvSpPr txBox="1"/>
          <p:nvPr/>
        </p:nvSpPr>
        <p:spPr>
          <a:xfrm>
            <a:off x="86628" y="88826"/>
            <a:ext cx="8614609" cy="3551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  <a:endParaRPr lang="pt-BR" sz="24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assistência social é definida como política pública de </a:t>
            </a: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seguridade social não contributiva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com </a:t>
            </a:r>
            <a:r>
              <a:rPr lang="pt-BR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 de garantir “mínimos sociais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 proteção à família, infância, adolescência, velhice, à população em situação de vulnerabilidade socioeconômica, pessoas com deficiência, e integrar ações de prevenção, proteção, promoção de direitos e mitigação de riscos sociais. 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213164CE-15DD-DEFA-80F4-AF669B8C922A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710338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D7AD53E-F2B7-9EF6-8CCF-CA90513F6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6069C4B-6003-DC25-C6C1-2FCA140FB77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B59593E-3F13-B3D7-FB55-7854DB347FCF}"/>
              </a:ext>
            </a:extLst>
          </p:cNvPr>
          <p:cNvSpPr txBox="1"/>
          <p:nvPr/>
        </p:nvSpPr>
        <p:spPr>
          <a:xfrm>
            <a:off x="86628" y="88826"/>
            <a:ext cx="8614609" cy="4546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  <a:endParaRPr lang="pt-BR" sz="24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SUAS </a:t>
            </a: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 os serviços 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assistência social </a:t>
            </a:r>
            <a:r>
              <a:rPr lang="pt-BR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forma descentralizada e participativa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pt-BR" sz="24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 cooperação técnica e cofinanciamento entre União, estados, DF e municípios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 recursos para assistência social - </a:t>
            </a: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repasses 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federais, estaduais e municipais, benefícios eventuais ou continuados, programas de proteção social básica e especial, conforme demandas locais e critérios de vulnerabilidade social.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3D769B7A-C043-8641-5BCE-4069AC8F4A86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8767308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56FB0BA-75D8-9FB6-728F-77550BD4F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F0F98BF-3775-346D-16D8-0DA22085D03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2006F9E-2E12-7165-C5A3-B05DB962EEE0}"/>
              </a:ext>
            </a:extLst>
          </p:cNvPr>
          <p:cNvSpPr txBox="1"/>
          <p:nvPr/>
        </p:nvSpPr>
        <p:spPr>
          <a:xfrm>
            <a:off x="86628" y="88826"/>
            <a:ext cx="8614609" cy="4416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  <a:endParaRPr lang="pt-BR" sz="24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15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Receitas</a:t>
            </a:r>
          </a:p>
          <a:p>
            <a:r>
              <a:rPr lang="pt-BR" sz="15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FUNDO NACIONAL DE ASSISTÊNCIA SOCIAL</a:t>
            </a:r>
          </a:p>
          <a:p>
            <a:r>
              <a:rPr lang="pt-BR" sz="15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Programas</a:t>
            </a:r>
          </a:p>
          <a:p>
            <a:r>
              <a:rPr lang="pt-BR" sz="11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PROGRAMA DE FORTALECIMENTO EMERGENCIAL DO ATENDIMENTO DO CADASTRO UNICO NO SUAS - PROCAD-SUAS</a:t>
            </a:r>
            <a:endParaRPr lang="pt-BR" sz="1500" i="0" kern="1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BPC NA ESCOLA - QUESTIONARIO A SER APLICADO-BL</a:t>
            </a:r>
          </a:p>
          <a:p>
            <a:endParaRPr lang="pt-BR" sz="10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pt-BR" sz="15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Bloco da Proteção Social Especial de Média e Alta Complexidade</a:t>
            </a: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PISO FIXO DE MEDIA COMPLEXIDADE – PAEFI</a:t>
            </a:r>
            <a:endParaRPr lang="pt-BR" sz="1500" dirty="0">
              <a:latin typeface="Arial" panose="020B0604020202020204" pitchFamily="34" charset="0"/>
            </a:endParaRP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PISO FIXO DE MEDIA COMPLEXIDADE – MSE</a:t>
            </a: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PISO FIXO DE MEDIA COMPLEXIDADE - CENTRO POP-RUA</a:t>
            </a:r>
            <a:endParaRPr lang="pt-BR" sz="1500" dirty="0">
              <a:latin typeface="Arial" panose="020B0604020202020204" pitchFamily="34" charset="0"/>
            </a:endParaRP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PISO FIXO DE MEDIA COMPLEXIDADE - CENTRO DIA</a:t>
            </a: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PISO FIXO DE MEDIA COMPLEXIDADE - ABORDAGEM-SOCIAL</a:t>
            </a: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PISO DE TRANSICAO DE MEDIA COMPLEXIDADE </a:t>
            </a: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PISO DE ALTA COMPLEXIDADE II - POP DE RUA - SERVICO DE ACOLHIMENTO PARA ADULTOS E FAMILIAS </a:t>
            </a: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PISO DE ALTA COMPLEXIDADE I - CRIANCA\ADOLESCENTE COMPONENTE - PISO DE ALTA COMPLEXIDADE I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0DA50C7C-2B9A-C71A-8DA2-CF608EDA541E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300116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FD05AE3-E5EC-73D6-597A-DA8133DF6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6436F9FB-42C6-6E41-5395-F3381763A9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1A0CE1A1-027D-A162-CCB3-9EF41002CD47}"/>
              </a:ext>
            </a:extLst>
          </p:cNvPr>
          <p:cNvSpPr txBox="1"/>
          <p:nvPr/>
        </p:nvSpPr>
        <p:spPr>
          <a:xfrm>
            <a:off x="822036" y="508001"/>
            <a:ext cx="6142182" cy="3754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indent="0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de formação: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 em Gestão Pública e Inovação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Contabilidade Gerencial e Empresarial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Administração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Ciências Contábeis</a:t>
            </a:r>
          </a:p>
          <a:p>
            <a:pPr marL="360363" lvl="1" indent="-179388">
              <a:buNone/>
              <a:defRPr/>
            </a:pPr>
            <a:endParaRPr lang="pt-BR" altLang="pt-BR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lvl="1" indent="-180975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Atuação: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Universitário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Palestrante / Instrutor Técnico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Contador de Gestão Municipal</a:t>
            </a: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r>
              <a:rPr lang="pt-BR" altLang="pt-BR" sz="20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Nilson Francisco Tognato</a:t>
            </a:r>
            <a:endParaRPr sz="20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538068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EEF1CB5-AC31-3F0C-010D-E79F74B89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B5F734B-0644-F1D0-AFFB-14EB4D4E5B2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790160F-3BC5-D6D8-1DC0-2F50CE099D01}"/>
              </a:ext>
            </a:extLst>
          </p:cNvPr>
          <p:cNvSpPr txBox="1"/>
          <p:nvPr/>
        </p:nvSpPr>
        <p:spPr>
          <a:xfrm>
            <a:off x="86628" y="88826"/>
            <a:ext cx="8614609" cy="3400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  <a:endParaRPr lang="pt-BR" sz="24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15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Receitas</a:t>
            </a:r>
          </a:p>
          <a:p>
            <a:r>
              <a:rPr lang="pt-BR" sz="15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FUNDO NACIONAL DE ASSISTÊNCIA SOCIAL</a:t>
            </a:r>
          </a:p>
          <a:p>
            <a:r>
              <a:rPr lang="pt-BR" sz="15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Bloco da Proteção Social Básica</a:t>
            </a: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SERVICO DE CONVIVENCIA E FORTALECIMENTO DE VINCULOS</a:t>
            </a:r>
            <a:endParaRPr lang="pt-BR" sz="1500" dirty="0">
              <a:latin typeface="Arial" panose="020B0604020202020204" pitchFamily="34" charset="0"/>
            </a:endParaRPr>
          </a:p>
          <a:p>
            <a:r>
              <a:rPr lang="pt-BR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COMPONENTE - PISO BASICO FIXO</a:t>
            </a:r>
          </a:p>
          <a:p>
            <a:endParaRPr lang="pt-BR" sz="1500" b="1" dirty="0">
              <a:latin typeface="Arial" panose="020B0604020202020204" pitchFamily="34" charset="0"/>
            </a:endParaRPr>
          </a:p>
          <a:p>
            <a:r>
              <a:rPr lang="pt-BR" sz="1500" b="1" dirty="0">
                <a:latin typeface="Arial" panose="020B0604020202020204" pitchFamily="34" charset="0"/>
              </a:rPr>
              <a:t>FUNDO ESTADUAL DE ASSISTÊNCIA SOCIAL</a:t>
            </a:r>
          </a:p>
          <a:p>
            <a:r>
              <a:rPr lang="pt-BR" sz="2000" b="1" dirty="0"/>
              <a:t>Programas Estruturantes</a:t>
            </a:r>
          </a:p>
          <a:p>
            <a:r>
              <a:rPr lang="pt-BR" sz="2000" dirty="0"/>
              <a:t>Programa Nossa Gente Paraná</a:t>
            </a:r>
          </a:p>
          <a:p>
            <a:r>
              <a:rPr lang="pt-BR" sz="2000" dirty="0"/>
              <a:t>Proteção Social Básica (CRAS e serviços básicos)</a:t>
            </a:r>
          </a:p>
          <a:p>
            <a:r>
              <a:rPr lang="pt-BR" sz="2000" dirty="0"/>
              <a:t>Proteção Social Especial (CREAS, acolhimento, medidas protetivas)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FF1CF54-0B43-A7C8-E686-71197CD0BFF9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1720115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11C437E-E969-BB36-565D-6FFC6349B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50A7AED-F5E5-350E-4EDB-73672D808A9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BC44FBDE-70AF-131C-96AE-13CC8F4D3962}"/>
              </a:ext>
            </a:extLst>
          </p:cNvPr>
          <p:cNvSpPr txBox="1"/>
          <p:nvPr/>
        </p:nvSpPr>
        <p:spPr>
          <a:xfrm>
            <a:off x="86628" y="88826"/>
            <a:ext cx="8614609" cy="3170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  <a:endParaRPr lang="pt-BR" sz="24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15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Receitas</a:t>
            </a:r>
          </a:p>
          <a:p>
            <a:r>
              <a:rPr lang="pt-BR" sz="1500" b="1" dirty="0">
                <a:latin typeface="Arial" panose="020B0604020202020204" pitchFamily="34" charset="0"/>
              </a:rPr>
              <a:t>FUNDO ESTADUAL DE ASSISTÊNCIA SOCIAL</a:t>
            </a:r>
          </a:p>
          <a:p>
            <a:r>
              <a:rPr lang="pt-BR" sz="2000" b="1" dirty="0"/>
              <a:t>Programas de Transferência de Renda / Segurança Alimentar</a:t>
            </a:r>
          </a:p>
          <a:p>
            <a:r>
              <a:rPr lang="pt-BR" sz="2000" dirty="0"/>
              <a:t>Cartão Comida Boa</a:t>
            </a:r>
          </a:p>
          <a:p>
            <a:r>
              <a:rPr lang="pt-BR" sz="2000" dirty="0"/>
              <a:t>Programas emergenciais de apoio à segurança alimentar</a:t>
            </a:r>
          </a:p>
          <a:p>
            <a:endParaRPr lang="pt-BR" sz="2000" dirty="0"/>
          </a:p>
          <a:p>
            <a:r>
              <a:rPr lang="pt-BR" sz="2000" b="1" dirty="0"/>
              <a:t>Programas para Juventude e Cidadania</a:t>
            </a:r>
          </a:p>
          <a:p>
            <a:r>
              <a:rPr lang="pt-BR" sz="2000" dirty="0"/>
              <a:t>Programa Agentes da Cidadania (Jovens/Adolescentes)</a:t>
            </a:r>
          </a:p>
          <a:p>
            <a:r>
              <a:rPr lang="pt-BR" sz="2000" dirty="0"/>
              <a:t>Programas de convivência e fortalecimento de vínculos (SCFV)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03AC6CE-4317-B705-11D3-B321CDC0C49A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5827817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02359E5-060B-FAFB-60E7-D15E7C73F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31CEAB0-0B62-5117-7204-8AA150523A6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C8F62B1-848C-C36E-8D3B-94F5A1A5E6B2}"/>
              </a:ext>
            </a:extLst>
          </p:cNvPr>
          <p:cNvSpPr txBox="1"/>
          <p:nvPr/>
        </p:nvSpPr>
        <p:spPr>
          <a:xfrm>
            <a:off x="86628" y="88826"/>
            <a:ext cx="8614609" cy="409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  <a:endParaRPr lang="pt-BR" sz="24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15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Receitas</a:t>
            </a:r>
          </a:p>
          <a:p>
            <a:r>
              <a:rPr lang="pt-BR" sz="1500" b="1" dirty="0">
                <a:latin typeface="Arial" panose="020B0604020202020204" pitchFamily="34" charset="0"/>
              </a:rPr>
              <a:t>FUNDO ESTADUAL DE ASSISTÊNCIA SOCIAL</a:t>
            </a:r>
          </a:p>
          <a:p>
            <a:r>
              <a:rPr lang="pt-BR" sz="2000" b="1" dirty="0"/>
              <a:t>Programas de Qualificação e Apoio Técnico</a:t>
            </a:r>
          </a:p>
          <a:p>
            <a:r>
              <a:rPr lang="pt-BR" sz="2000" dirty="0"/>
              <a:t>CapacitaSUAS – Formação continuada do SUAS</a:t>
            </a:r>
          </a:p>
          <a:p>
            <a:r>
              <a:rPr lang="pt-BR" sz="2000" dirty="0"/>
              <a:t>Apoio técnico aos municípios e repasses Fundo a Fundo (FEAS)</a:t>
            </a:r>
          </a:p>
          <a:p>
            <a:endParaRPr lang="pt-BR" sz="2000" b="1" dirty="0"/>
          </a:p>
          <a:p>
            <a:r>
              <a:rPr lang="pt-BR" sz="2000" b="1" dirty="0"/>
              <a:t>Programas de Proteção Social a Públicos Específicos</a:t>
            </a:r>
          </a:p>
          <a:p>
            <a:r>
              <a:rPr lang="pt-BR" sz="2000" dirty="0"/>
              <a:t>Serviços e programas para Pessoas Idosas</a:t>
            </a:r>
          </a:p>
          <a:p>
            <a:r>
              <a:rPr lang="pt-BR" sz="2000" dirty="0"/>
              <a:t>Serviços e programas para Pessoas com Deficiência</a:t>
            </a:r>
          </a:p>
          <a:p>
            <a:r>
              <a:rPr lang="pt-BR" sz="2000" dirty="0"/>
              <a:t>Programas de atendimento a mulheres em situação de violência</a:t>
            </a:r>
          </a:p>
          <a:p>
            <a:r>
              <a:rPr lang="pt-BR" sz="2000" dirty="0"/>
              <a:t>Serviços de acolhimento institucional (crianças, adolescentes, adultos, idosos)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A05CC37-3F0E-0097-5492-57B9699A4898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8165368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64B2714-CB19-76E8-E336-AE915D4C9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CBC971F-6B9C-12B7-9EA6-D9A66D7643B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EFB2F60D-4F62-8C8D-C3CF-F9172A302E18}"/>
              </a:ext>
            </a:extLst>
          </p:cNvPr>
          <p:cNvSpPr txBox="1"/>
          <p:nvPr/>
        </p:nvSpPr>
        <p:spPr>
          <a:xfrm>
            <a:off x="86628" y="88826"/>
            <a:ext cx="8614609" cy="3400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Recursos da assistência social</a:t>
            </a:r>
            <a:endParaRPr lang="pt-BR" sz="24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15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Receitas</a:t>
            </a:r>
          </a:p>
          <a:p>
            <a:r>
              <a:rPr lang="pt-BR" sz="1500" b="1" dirty="0">
                <a:latin typeface="Arial" panose="020B0604020202020204" pitchFamily="34" charset="0"/>
              </a:rPr>
              <a:t>FUNDO ESTADUAL DE ASSISTÊNCIA SOCIAL</a:t>
            </a:r>
          </a:p>
          <a:p>
            <a:r>
              <a:rPr lang="pt-BR" sz="2000" b="1" dirty="0"/>
              <a:t>Programas Emergenciais / Situações de Risco</a:t>
            </a:r>
          </a:p>
          <a:p>
            <a:r>
              <a:rPr lang="pt-BR" sz="2000" dirty="0"/>
              <a:t>Atendimento a desastres, crises sociais e emergências</a:t>
            </a:r>
          </a:p>
          <a:p>
            <a:r>
              <a:rPr lang="pt-BR" sz="2000" dirty="0"/>
              <a:t>Apoio socioassistencial temporário (auxílios eventuais estaduais)</a:t>
            </a:r>
          </a:p>
          <a:p>
            <a:endParaRPr lang="pt-BR" sz="2000" dirty="0"/>
          </a:p>
          <a:p>
            <a:r>
              <a:rPr lang="pt-BR" sz="2000" b="1" dirty="0">
                <a:latin typeface="Arial" panose="020B0604020202020204" pitchFamily="34" charset="0"/>
              </a:rPr>
              <a:t>FUNDO MUNICIPAL DE ASSISTÊNCIA SOCIAL</a:t>
            </a:r>
          </a:p>
          <a:p>
            <a:r>
              <a:rPr lang="pt-BR" sz="2000" dirty="0">
                <a:latin typeface="Arial" panose="020B0604020202020204" pitchFamily="34" charset="0"/>
              </a:rPr>
              <a:t>Resoluções</a:t>
            </a:r>
          </a:p>
          <a:p>
            <a:endParaRPr lang="pt-BR" sz="2000" dirty="0"/>
          </a:p>
          <a:p>
            <a:endParaRPr lang="pt-BR" sz="1500" dirty="0">
              <a:latin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B2ECB77-7F60-DA3B-818A-A23CAC77601D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6906836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2376D4B-D5D6-B243-9E6B-6A2128C33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2886288-A692-88D2-5C02-C260F81560E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B61D78C-EA15-CB78-D7D3-A8A238F0D53C}"/>
              </a:ext>
            </a:extLst>
          </p:cNvPr>
          <p:cNvSpPr txBox="1"/>
          <p:nvPr/>
        </p:nvSpPr>
        <p:spPr>
          <a:xfrm>
            <a:off x="86628" y="88826"/>
            <a:ext cx="8614609" cy="2768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Avaliação dos Indicadores das políticas públicas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FF"/>
                </a:solidFill>
              </a:rPr>
              <a:t>“Sem indicador, o recurso é gasto. Com indicador, o recurso vira resultado.”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FF"/>
                </a:solidFill>
              </a:rPr>
              <a:t>“Política pública é serviço. Mas é também ciência.”</a:t>
            </a:r>
            <a:endParaRPr lang="pt-BR" sz="2800" b="1" kern="100" dirty="0">
              <a:solidFill>
                <a:srgbClr val="0000FF"/>
              </a:solidFill>
              <a:highlight>
                <a:srgbClr val="C0C0C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b="1" kern="100" dirty="0">
              <a:effectLst/>
              <a:highlight>
                <a:srgbClr val="C0C0C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C879195F-9957-F26A-DE71-E4E72673457C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793973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0379F8C-E3AA-ECCC-6390-8F896667D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BC863DD-FFB0-6471-12D3-C7A607D82B0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822E18F-2982-3FFC-34C5-D16628EB545F}"/>
              </a:ext>
            </a:extLst>
          </p:cNvPr>
          <p:cNvSpPr txBox="1"/>
          <p:nvPr/>
        </p:nvSpPr>
        <p:spPr>
          <a:xfrm>
            <a:off x="86628" y="88826"/>
            <a:ext cx="8614609" cy="4048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Avaliação dos Indicadores das políticas públicas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Nas áreas de educação, saúde e assistência social, a legislação e os sistemas de financiamento criam obrigações de aplicação mínima de recursos, o que fornece um </a:t>
            </a: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piso orçamentário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como insumo para controle de execução.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Isso permite verificar, à luz da contabilidade pública, se os entes federados estão cumprindo os mínimos constitucionais. (Educação 25%; Saúde 15%; Assistência conforme SUAS/LOAS)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A9644B67-3A17-DF05-DA2C-EBFE9E556130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192931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444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Avaliação dos Indicadores das políticas públicas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partir da alocação dos recursos, a avaliação de políticas públicas exige acompanhamento de </a:t>
            </a: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indicadores de resultado e impacto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na educação, indicadores de acesso, cobertura e qualidade; na saúde, cobertura da atenção básica, vigilância sanitária, resultados em saúde; na assistência social, alcance da rede SUAS, número de famílias atendidas, proteção social efetiva.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combinação de dados financeiros + dados de realização é essencial para avaliar eficácia, eficácia e equidade.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9252341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22B8199-7399-F737-DE0A-3A28C6004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5597940-9837-00F1-0D6F-4015CA5444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65FC5E0-57AC-5C7C-A8B6-99C9A01EE013}"/>
              </a:ext>
            </a:extLst>
          </p:cNvPr>
          <p:cNvSpPr txBox="1"/>
          <p:nvPr/>
        </p:nvSpPr>
        <p:spPr>
          <a:xfrm>
            <a:off x="86628" y="88826"/>
            <a:ext cx="8614609" cy="4151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Avaliação dos Indicadores das políticas públicas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vinculação de recursos (como FUNDEB ou fundos de saúde) exige transparência contábil e classificação adequada de receitas e despesas, para garantir rastreabilidade e prestação de contas.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Permitindo o controle interno e externo por órgãos de controle e pela sociedade, favorecendo responsabilização e controle social</a:t>
            </a:r>
            <a:r>
              <a:rPr lang="pt-BR" sz="24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7068797-5D48-B51B-3675-2E2D68A75CE1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9200231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F649AF9-5CFC-6DE0-14AE-27D84BBDE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B0CBBEB-8DA5-E072-B4D6-FFBE8BE00D8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021B235-4E4C-BCEC-7941-F629D8B785D9}"/>
              </a:ext>
            </a:extLst>
          </p:cNvPr>
          <p:cNvSpPr txBox="1"/>
          <p:nvPr/>
        </p:nvSpPr>
        <p:spPr>
          <a:xfrm>
            <a:off x="86628" y="88826"/>
            <a:ext cx="8614609" cy="3831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/>
              <a:t>A mensagem</a:t>
            </a:r>
          </a:p>
          <a:p>
            <a:pPr algn="just">
              <a:lnSpc>
                <a:spcPct val="150000"/>
              </a:lnSpc>
            </a:pPr>
            <a:r>
              <a:rPr lang="pt-BR" sz="2600" b="1" dirty="0">
                <a:solidFill>
                  <a:srgbClr val="0000FF"/>
                </a:solidFill>
              </a:rPr>
              <a:t>“A boa gestão não é sobre gastar mais, é sobre gastar certo.”</a:t>
            </a:r>
          </a:p>
          <a:p>
            <a:pPr algn="just">
              <a:lnSpc>
                <a:spcPct val="150000"/>
              </a:lnSpc>
            </a:pPr>
            <a:r>
              <a:rPr lang="pt-BR" sz="2600" b="1" dirty="0">
                <a:solidFill>
                  <a:srgbClr val="0000FF"/>
                </a:solidFill>
              </a:rPr>
              <a:t>“A contabilidade pública não registra números — registra direitos.”</a:t>
            </a:r>
          </a:p>
          <a:p>
            <a:pPr algn="just">
              <a:lnSpc>
                <a:spcPct val="150000"/>
              </a:lnSpc>
            </a:pPr>
            <a:r>
              <a:rPr lang="pt-BR" sz="2600" b="1" dirty="0">
                <a:solidFill>
                  <a:srgbClr val="0000FF"/>
                </a:solidFill>
              </a:rPr>
              <a:t>“A transformação da cidade começa com registros.”</a:t>
            </a:r>
            <a:endParaRPr lang="pt-BR" sz="2600" kern="100" dirty="0">
              <a:solidFill>
                <a:srgbClr val="0000FF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2EA0DD4A-2E8A-F2B4-F25A-894AB7B8C51E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602024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B209EA1-95D7-9553-0BB9-FBC53C6B3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FE27B47-89DE-854F-DA32-E50E99D5D9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A28E252E-DAF0-B3E8-91B1-26D7C36D679E}"/>
              </a:ext>
            </a:extLst>
          </p:cNvPr>
          <p:cNvSpPr txBox="1"/>
          <p:nvPr/>
        </p:nvSpPr>
        <p:spPr>
          <a:xfrm>
            <a:off x="873675" y="1828801"/>
            <a:ext cx="5887344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i="0" dirty="0">
              <a:solidFill>
                <a:schemeClr val="bg1"/>
              </a:solidFill>
              <a:effectLst/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 ú v i d a s ?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0068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F66476A-593F-A5EE-1C44-18780EA56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8756877-683C-C2FA-7749-1E298B13DB7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0583437B-3B07-2F8D-60ED-E88DB4B9424C}"/>
              </a:ext>
            </a:extLst>
          </p:cNvPr>
          <p:cNvSpPr txBox="1"/>
          <p:nvPr/>
        </p:nvSpPr>
        <p:spPr>
          <a:xfrm>
            <a:off x="86628" y="88826"/>
            <a:ext cx="8614609" cy="2652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3200" b="1" dirty="0"/>
              <a:t>Boas-vindas</a:t>
            </a:r>
          </a:p>
          <a:p>
            <a:r>
              <a:rPr lang="pt-BR" sz="3200" b="1" dirty="0">
                <a:solidFill>
                  <a:srgbClr val="0000FF"/>
                </a:solidFill>
              </a:rPr>
              <a:t>“Bem-vindos ao Seminário que fecha o exercício, mas abre novos horizontes.”</a:t>
            </a:r>
            <a:br>
              <a:rPr lang="pt-BR" sz="3200" dirty="0">
                <a:solidFill>
                  <a:srgbClr val="0000FF"/>
                </a:solidFill>
              </a:rPr>
            </a:br>
            <a:endParaRPr lang="pt-BR" sz="3200" dirty="0">
              <a:solidFill>
                <a:srgbClr val="0000FF"/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AF848654-7D5F-C991-DF4F-601388B49A10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640272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43042D8-415A-5082-1E50-D9837AB7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0E978E1-32F2-758E-4847-33B3BFCCC95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80BF35D-B563-479F-77E4-F5F5C7606521}"/>
              </a:ext>
            </a:extLst>
          </p:cNvPr>
          <p:cNvSpPr txBox="1"/>
          <p:nvPr/>
        </p:nvSpPr>
        <p:spPr>
          <a:xfrm>
            <a:off x="544944" y="711200"/>
            <a:ext cx="6613237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highlight>
                  <a:srgbClr val="FF6600"/>
                </a:highlight>
              </a:rPr>
              <a:t>Participe da transformação da  Gestão Pública!</a:t>
            </a:r>
            <a:endParaRPr lang="pt-BR" sz="54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Só Venha!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99930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ADE4DE3-4177-EA00-BC1F-071D96176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A229FA5-5F24-D7C3-F4E7-528FF521506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094525FE-50EF-E9E7-BCE5-954196F9D6DD}"/>
              </a:ext>
            </a:extLst>
          </p:cNvPr>
          <p:cNvSpPr txBox="1"/>
          <p:nvPr/>
        </p:nvSpPr>
        <p:spPr>
          <a:xfrm>
            <a:off x="86628" y="88826"/>
            <a:ext cx="8614609" cy="283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3200" b="1" dirty="0"/>
              <a:t>Boas-vindas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Hoje, vamos além dos números. 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Vamos conectar </a:t>
            </a:r>
            <a:r>
              <a:rPr lang="pt-BR" sz="2400" b="1" dirty="0"/>
              <a:t>políticas setoriais</a:t>
            </a:r>
            <a:r>
              <a:rPr lang="pt-BR" sz="2400" dirty="0"/>
              <a:t>, </a:t>
            </a:r>
            <a:r>
              <a:rPr lang="pt-BR" sz="2400" b="1" dirty="0"/>
              <a:t>recursos públicos</a:t>
            </a:r>
            <a:r>
              <a:rPr lang="pt-BR" sz="2400" dirty="0"/>
              <a:t> e </a:t>
            </a:r>
            <a:r>
              <a:rPr lang="pt-BR" sz="2400" b="1" dirty="0"/>
              <a:t>impacto real na vida das pessoas</a:t>
            </a:r>
            <a:r>
              <a:rPr lang="pt-BR" sz="24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F35AC640-DA08-443A-1B33-E70E74590398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049889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76A5836-1C6C-2B44-4671-57301071F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A3B19E7-5F41-82BA-B5D8-D1294E4F2E9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D245AC9-0120-571B-9F81-69A684554136}"/>
              </a:ext>
            </a:extLst>
          </p:cNvPr>
          <p:cNvSpPr txBox="1"/>
          <p:nvPr/>
        </p:nvSpPr>
        <p:spPr>
          <a:xfrm>
            <a:off x="86628" y="88826"/>
            <a:ext cx="8614609" cy="3380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b="1" dirty="0"/>
              <a:t>A Promessa</a:t>
            </a:r>
          </a:p>
          <a:p>
            <a:pPr>
              <a:lnSpc>
                <a:spcPct val="150000"/>
              </a:lnSpc>
            </a:pPr>
            <a:r>
              <a:rPr lang="pt-BR" sz="2400" b="1" dirty="0">
                <a:solidFill>
                  <a:srgbClr val="0000FF"/>
                </a:solidFill>
              </a:rPr>
              <a:t>“Se o dinheiro público tem destino certo, o resultado também deve ter.”</a:t>
            </a:r>
            <a:br>
              <a:rPr lang="pt-BR" sz="2400" dirty="0">
                <a:solidFill>
                  <a:srgbClr val="0000FF"/>
                </a:solidFill>
              </a:rPr>
            </a:br>
            <a:r>
              <a:rPr lang="pt-BR" sz="2400" dirty="0"/>
              <a:t>Este encontro é sobre </a:t>
            </a:r>
            <a:r>
              <a:rPr lang="pt-BR" sz="2400" b="1" dirty="0"/>
              <a:t>responsabilidade, precisão técnica e gestão transformadora</a:t>
            </a:r>
            <a:r>
              <a:rPr lang="pt-BR" sz="2400" dirty="0"/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pt-BR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CB6393A-ACFC-A5CA-EBCF-8479BA3F0930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514753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BB9082B-E66F-6B81-48A0-47BEC666C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4E63B6B-A36A-6C00-557B-E230BDC1978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660C93B-BF0C-E38B-9CE4-8F44425C0BC2}"/>
              </a:ext>
            </a:extLst>
          </p:cNvPr>
          <p:cNvSpPr txBox="1"/>
          <p:nvPr/>
        </p:nvSpPr>
        <p:spPr>
          <a:xfrm>
            <a:off x="86628" y="88826"/>
            <a:ext cx="8614609" cy="3934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b="1" dirty="0"/>
              <a:t>O Enredo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rgbClr val="0000FF"/>
                </a:solidFill>
              </a:rPr>
              <a:t>O município é um organismo vivo.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A </a:t>
            </a:r>
            <a:r>
              <a:rPr lang="pt-BR" sz="2400" b="1" dirty="0"/>
              <a:t>Educação</a:t>
            </a:r>
            <a:r>
              <a:rPr lang="pt-BR" sz="2400" dirty="0"/>
              <a:t>, a </a:t>
            </a:r>
            <a:r>
              <a:rPr lang="pt-BR" sz="2400" b="1" dirty="0"/>
              <a:t>Saúde</a:t>
            </a:r>
            <a:r>
              <a:rPr lang="pt-BR" sz="2400" dirty="0"/>
              <a:t> e a </a:t>
            </a:r>
            <a:r>
              <a:rPr lang="pt-BR" sz="2400" b="1" dirty="0"/>
              <a:t>Assistência Social</a:t>
            </a:r>
            <a:r>
              <a:rPr lang="pt-BR" sz="2400" dirty="0"/>
              <a:t> são seus sistemas vitais.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Quando um deles falha, </a:t>
            </a:r>
            <a:r>
              <a:rPr lang="pt-BR" sz="2400" b="1" dirty="0"/>
              <a:t>toda a cidade sente</a:t>
            </a:r>
            <a:r>
              <a:rPr lang="pt-BR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Quando os três funcionam, </a:t>
            </a:r>
            <a:r>
              <a:rPr lang="pt-BR" sz="2400" b="1" dirty="0"/>
              <a:t>a sociedade prospera</a:t>
            </a:r>
            <a:r>
              <a:rPr lang="pt-BR" sz="2400" dirty="0"/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pt-BR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11866C4E-E7C2-71E6-E904-877220A98A12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137576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AF418FB-E4C9-DED6-84F4-836E7910C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3168F83-55F3-4906-79C1-EE418228E2C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4C2CEBE-4883-47FF-63A0-ED675A8AF587}"/>
              </a:ext>
            </a:extLst>
          </p:cNvPr>
          <p:cNvSpPr txBox="1"/>
          <p:nvPr/>
        </p:nvSpPr>
        <p:spPr>
          <a:xfrm>
            <a:off x="86628" y="88826"/>
            <a:ext cx="8614609" cy="3934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b="1" dirty="0"/>
              <a:t>O Propósito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Compreender os mínimos legais.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Aplicar corretamente os recursos.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Usar indicadores para transformar políticas públicas em resultados reais.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pt-BR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9901CCB-EF2C-34F0-8502-4E3E090608C0}"/>
              </a:ext>
            </a:extLst>
          </p:cNvPr>
          <p:cNvSpPr txBox="1"/>
          <p:nvPr/>
        </p:nvSpPr>
        <p:spPr>
          <a:xfrm>
            <a:off x="1669983" y="440160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Políticas Setoriais: Educação, Saúde e Assistência</a:t>
            </a:r>
            <a:endParaRPr sz="2800" dirty="0">
              <a:solidFill>
                <a:schemeClr val="bg1"/>
              </a:solidFill>
              <a:highlight>
                <a:srgbClr val="0000FF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0078440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2598</TotalTime>
  <Words>3005</Words>
  <Application>Microsoft Office PowerPoint</Application>
  <PresentationFormat>Apresentação na tela (16:9)</PresentationFormat>
  <Paragraphs>370</Paragraphs>
  <Slides>50</Slides>
  <Notes>50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54" baseType="lpstr">
      <vt:lpstr>Montserrat</vt:lpstr>
      <vt:lpstr>Arial</vt:lpstr>
      <vt:lpstr>Calibri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858</cp:revision>
  <dcterms:modified xsi:type="dcterms:W3CDTF">2025-12-08T00:00:49Z</dcterms:modified>
</cp:coreProperties>
</file>